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6F6F"/>
    <a:srgbClr val="0095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05" d="100"/>
          <a:sy n="105" d="100"/>
        </p:scale>
        <p:origin x="7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1CEA5616-6C25-4E9E-BC33-6C98532A0AE5}" type="datetimeFigureOut">
              <a:rPr lang="de-DE" smtClean="0"/>
              <a:t>06.08.2025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54B5EC5-9D2A-4B1D-930A-2F3ADD9E1F65}" type="slidenum">
              <a:rPr lang="de-DE" smtClean="0"/>
              <a:t>‹Nr.›</a:t>
            </a:fld>
            <a:endParaRPr lang="de-DE"/>
          </a:p>
        </p:txBody>
      </p:sp>
      <p:pic>
        <p:nvPicPr>
          <p:cNvPr id="8" name="Grafik 7" descr="Ein Bild, das Text, Screenshot, Electric Blue (Farbe) enthält.&#10;&#10;KI-generierte Inhalte können fehlerhaft sein.">
            <a:extLst>
              <a:ext uri="{FF2B5EF4-FFF2-40B4-BE49-F238E27FC236}">
                <a16:creationId xmlns:a16="http://schemas.microsoft.com/office/drawing/2014/main" id="{917C041E-5963-4A34-DDBA-6E105D5A9C5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Tree>
    <p:extLst>
      <p:ext uri="{BB962C8B-B14F-4D97-AF65-F5344CB8AC3E}">
        <p14:creationId xmlns:p14="http://schemas.microsoft.com/office/powerpoint/2010/main" val="2921959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CEA5616-6C25-4E9E-BC33-6C98532A0AE5}" type="datetimeFigureOut">
              <a:rPr lang="de-DE" smtClean="0"/>
              <a:t>06.08.2025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829880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CEA5616-6C25-4E9E-BC33-6C98532A0AE5}" type="datetimeFigureOut">
              <a:rPr lang="de-DE" smtClean="0"/>
              <a:t>06.08.2025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1297778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CEA5616-6C25-4E9E-BC33-6C98532A0AE5}" type="datetimeFigureOut">
              <a:rPr lang="de-DE" smtClean="0"/>
              <a:t>06.08.2025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3718377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1CEA5616-6C25-4E9E-BC33-6C98532A0AE5}" type="datetimeFigureOut">
              <a:rPr lang="de-DE" smtClean="0"/>
              <a:t>06.08.2025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170954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1CEA5616-6C25-4E9E-BC33-6C98532A0AE5}" type="datetimeFigureOut">
              <a:rPr lang="de-DE" smtClean="0"/>
              <a:t>06.08.2025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18167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Content Placehold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Content Placehold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1CEA5616-6C25-4E9E-BC33-6C98532A0AE5}" type="datetimeFigureOut">
              <a:rPr lang="de-DE" smtClean="0"/>
              <a:t>06.08.2025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524506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1CEA5616-6C25-4E9E-BC33-6C98532A0AE5}" type="datetimeFigureOut">
              <a:rPr lang="de-DE" smtClean="0"/>
              <a:t>06.08.2025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3174511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EA5616-6C25-4E9E-BC33-6C98532A0AE5}" type="datetimeFigureOut">
              <a:rPr lang="de-DE" smtClean="0"/>
              <a:t>06.08.2025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3776619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1CEA5616-6C25-4E9E-BC33-6C98532A0AE5}" type="datetimeFigureOut">
              <a:rPr lang="de-DE" smtClean="0"/>
              <a:t>06.08.2025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1086173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1CEA5616-6C25-4E9E-BC33-6C98532A0AE5}" type="datetimeFigureOut">
              <a:rPr lang="de-DE" smtClean="0"/>
              <a:t>06.08.2025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2502897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EA5616-6C25-4E9E-BC33-6C98532A0AE5}" type="datetimeFigureOut">
              <a:rPr lang="de-DE" smtClean="0"/>
              <a:t>06.08.2025</a:t>
            </a:fld>
            <a:endParaRPr lang="de-D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4B5EC5-9D2A-4B1D-930A-2F3ADD9E1F65}" type="slidenum">
              <a:rPr lang="de-DE" smtClean="0"/>
              <a:t>‹Nr.›</a:t>
            </a:fld>
            <a:endParaRPr lang="de-DE"/>
          </a:p>
        </p:txBody>
      </p:sp>
    </p:spTree>
    <p:extLst>
      <p:ext uri="{BB962C8B-B14F-4D97-AF65-F5344CB8AC3E}">
        <p14:creationId xmlns:p14="http://schemas.microsoft.com/office/powerpoint/2010/main" val="44058219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el 6"/>
          <p:cNvSpPr>
            <a:spLocks noGrp="1"/>
          </p:cNvSpPr>
          <p:nvPr>
            <p:ph type="ctrTitle"/>
          </p:nvPr>
        </p:nvSpPr>
        <p:spPr>
          <a:xfrm>
            <a:off x="1667505" y="1561826"/>
            <a:ext cx="8856985" cy="461935"/>
          </a:xfrm>
        </p:spPr>
        <p:txBody>
          <a:bodyPr anchor="ctr">
            <a:noAutofit/>
          </a:bodyPr>
          <a:lstStyle/>
          <a:p>
            <a:r>
              <a:rPr lang="en-US" sz="2000" b="1" dirty="0">
                <a:latin typeface="Arial" panose="020B0604020202020204" pitchFamily="34" charset="0"/>
                <a:cs typeface="Arial" panose="020B0604020202020204" pitchFamily="34" charset="0"/>
              </a:rPr>
              <a:t>Declaration of financial and non-financial interests</a:t>
            </a:r>
            <a:endParaRPr lang="de-DE" sz="2000" b="1" dirty="0">
              <a:latin typeface="Arial" panose="020B0604020202020204" pitchFamily="34" charset="0"/>
              <a:cs typeface="Arial" panose="020B0604020202020204" pitchFamily="34" charset="0"/>
            </a:endParaRPr>
          </a:p>
        </p:txBody>
      </p:sp>
      <p:sp>
        <p:nvSpPr>
          <p:cNvPr id="14" name="Untertitel 7"/>
          <p:cNvSpPr txBox="1">
            <a:spLocks/>
          </p:cNvSpPr>
          <p:nvPr/>
        </p:nvSpPr>
        <p:spPr>
          <a:xfrm>
            <a:off x="1739513" y="2777546"/>
            <a:ext cx="8712968" cy="552348"/>
          </a:xfrm>
          <a:prstGeom prst="rect">
            <a:avLst/>
          </a:prstGeom>
          <a:solidFill>
            <a:schemeClr val="bg1">
              <a:lumMod val="85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lnSpc>
                <a:spcPct val="100000"/>
              </a:lnSpc>
            </a:pPr>
            <a:r>
              <a:rPr lang="en-US" sz="1000" dirty="0">
                <a:latin typeface="Arial" panose="020B0604020202020204" pitchFamily="34" charset="0"/>
                <a:cs typeface="Arial" panose="020B0604020202020204" pitchFamily="34" charset="0"/>
              </a:rPr>
              <a:t>The content of the following lecture is the result of an effort to achieve the greatest possible objectivity and independence. As a speaker, I would like to point out that there are personal connections to companies whose products are of interest in the context of the following lecture. These are the following companies and connections:</a:t>
            </a:r>
          </a:p>
          <a:p>
            <a:pPr algn="just">
              <a:lnSpc>
                <a:spcPct val="100000"/>
              </a:lnSpc>
            </a:pPr>
            <a:endParaRPr lang="en-US" sz="1000" dirty="0">
              <a:latin typeface="Arial" panose="020B0604020202020204" pitchFamily="34" charset="0"/>
              <a:cs typeface="Arial" panose="020B0604020202020204" pitchFamily="34" charset="0"/>
            </a:endParaRPr>
          </a:p>
        </p:txBody>
      </p:sp>
      <p:graphicFrame>
        <p:nvGraphicFramePr>
          <p:cNvPr id="17" name="Tabelle 16"/>
          <p:cNvGraphicFramePr>
            <a:graphicFrameLocks noGrp="1"/>
          </p:cNvGraphicFramePr>
          <p:nvPr>
            <p:extLst>
              <p:ext uri="{D42A27DB-BD31-4B8C-83A1-F6EECF244321}">
                <p14:modId xmlns:p14="http://schemas.microsoft.com/office/powerpoint/2010/main" val="2330534660"/>
              </p:ext>
            </p:extLst>
          </p:nvPr>
        </p:nvGraphicFramePr>
        <p:xfrm>
          <a:off x="1739513" y="3308993"/>
          <a:ext cx="8712968" cy="2976120"/>
        </p:xfrm>
        <a:graphic>
          <a:graphicData uri="http://schemas.openxmlformats.org/drawingml/2006/table">
            <a:tbl>
              <a:tblPr firstRow="1" bandRow="1">
                <a:tableStyleId>{5C22544A-7EE6-4342-B048-85BDC9FD1C3A}</a:tableStyleId>
              </a:tblPr>
              <a:tblGrid>
                <a:gridCol w="2928739">
                  <a:extLst>
                    <a:ext uri="{9D8B030D-6E8A-4147-A177-3AD203B41FA5}">
                      <a16:colId xmlns:a16="http://schemas.microsoft.com/office/drawing/2014/main" val="20000"/>
                    </a:ext>
                  </a:extLst>
                </a:gridCol>
                <a:gridCol w="5784229">
                  <a:extLst>
                    <a:ext uri="{9D8B030D-6E8A-4147-A177-3AD203B41FA5}">
                      <a16:colId xmlns:a16="http://schemas.microsoft.com/office/drawing/2014/main" val="20001"/>
                    </a:ext>
                  </a:extLst>
                </a:gridCol>
              </a:tblGrid>
              <a:tr h="888969">
                <a:tc>
                  <a:txBody>
                    <a:bodyPr/>
                    <a:lstStyle/>
                    <a:p>
                      <a:r>
                        <a:rPr lang="de-DE" sz="1200" dirty="0">
                          <a:solidFill>
                            <a:schemeClr val="tx1"/>
                          </a:solidFill>
                          <a:latin typeface="Arial" panose="020B0604020202020204" pitchFamily="34" charset="0"/>
                          <a:cs typeface="Arial" panose="020B0604020202020204" pitchFamily="34" charset="0"/>
                        </a:rPr>
                        <a:t>Companies</a:t>
                      </a:r>
                    </a:p>
                  </a:txBody>
                  <a:tcPr>
                    <a:solidFill>
                      <a:schemeClr val="bg1">
                        <a:lumMod val="95000"/>
                      </a:schemeClr>
                    </a:solidFill>
                  </a:tcPr>
                </a:tc>
                <a:tc>
                  <a:txBody>
                    <a:bodyPr/>
                    <a:lstStyle/>
                    <a:p>
                      <a:pPr marL="0" algn="l" defTabSz="914400" rtl="0" eaLnBrk="1" latinLnBrk="0" hangingPunct="1"/>
                      <a:r>
                        <a:rPr lang="de-DE" sz="1200" b="1" kern="1200" dirty="0">
                          <a:solidFill>
                            <a:schemeClr val="tx1"/>
                          </a:solidFill>
                          <a:latin typeface="Arial" panose="020B0604020202020204" pitchFamily="34" charset="0"/>
                          <a:ea typeface="+mn-ea"/>
                          <a:cs typeface="Arial" panose="020B0604020202020204" pitchFamily="34" charset="0"/>
                        </a:rPr>
                        <a:t>Connections</a:t>
                      </a:r>
                    </a:p>
                    <a:p>
                      <a:pPr marL="0" algn="just" defTabSz="914400" rtl="0" eaLnBrk="1" latinLnBrk="0" hangingPunct="1"/>
                      <a:r>
                        <a:rPr lang="en-US" sz="900" b="0" kern="1200" dirty="0">
                          <a:solidFill>
                            <a:schemeClr val="tx1"/>
                          </a:solidFill>
                          <a:latin typeface="Arial" panose="020B0604020202020204" pitchFamily="34" charset="0"/>
                          <a:ea typeface="+mn-ea"/>
                          <a:cs typeface="Arial" panose="020B0604020202020204" pitchFamily="34" charset="0"/>
                        </a:rPr>
                        <a:t>Fees for lectures, authors, experts or consultants, preparation of further training courses, implementation of commissioned studies; Reimbursement of travel or accommodation costs, participation fees in further training courses; Ownership of patents, stocks, shares; monies from licenses/royalties; research funding;</a:t>
                      </a:r>
                    </a:p>
                    <a:p>
                      <a:pPr marL="0" algn="just" defTabSz="914400" rtl="0" eaLnBrk="1" latinLnBrk="0" hangingPunct="1"/>
                      <a:r>
                        <a:rPr lang="en-US" sz="900" b="0" kern="1200">
                          <a:solidFill>
                            <a:schemeClr val="tx1"/>
                          </a:solidFill>
                          <a:latin typeface="Arial" panose="020B0604020202020204" pitchFamily="34" charset="0"/>
                          <a:ea typeface="+mn-ea"/>
                          <a:cs typeface="Arial" panose="020B0604020202020204" pitchFamily="34" charset="0"/>
                        </a:rPr>
                        <a:t>Position of the organization you work for; Membership and position in scientific societies/professional associations and others, if applicable; Associations relevant to this training measure</a:t>
                      </a:r>
                      <a:endParaRPr lang="de-DE" sz="900" b="0" kern="1200" dirty="0">
                        <a:solidFill>
                          <a:schemeClr val="tx1"/>
                        </a:solidFill>
                        <a:latin typeface="Arial" panose="020B0604020202020204" pitchFamily="34" charset="0"/>
                        <a:ea typeface="+mn-ea"/>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10000"/>
                  </a:ext>
                </a:extLst>
              </a:tr>
              <a:tr h="288000">
                <a:tc>
                  <a:txBody>
                    <a:bodyPr/>
                    <a:lstStyle/>
                    <a:p>
                      <a:endParaRPr lang="de-DE" sz="1200" dirty="0">
                        <a:solidFill>
                          <a:schemeClr val="tx1"/>
                        </a:solidFill>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endParaRPr lang="de-DE" sz="1200" dirty="0">
                        <a:solidFill>
                          <a:schemeClr val="tx1"/>
                        </a:solidFill>
                        <a:latin typeface="Arial" panose="020B0604020202020204" pitchFamily="34" charset="0"/>
                        <a:cs typeface="Arial" panose="020B0604020202020204" pitchFamily="34" charset="0"/>
                      </a:endParaRPr>
                    </a:p>
                  </a:txBody>
                  <a:tcPr anchor="ctr">
                    <a:solidFill>
                      <a:schemeClr val="bg1">
                        <a:lumMod val="95000"/>
                      </a:schemeClr>
                    </a:solidFill>
                  </a:tcPr>
                </a:tc>
                <a:extLst>
                  <a:ext uri="{0D108BD9-81ED-4DB2-BD59-A6C34878D82A}">
                    <a16:rowId xmlns:a16="http://schemas.microsoft.com/office/drawing/2014/main" val="10001"/>
                  </a:ext>
                </a:extLst>
              </a:tr>
              <a:tr h="288000">
                <a:tc>
                  <a:txBody>
                    <a:bodyPr/>
                    <a:lstStyle/>
                    <a:p>
                      <a:endParaRPr lang="de-DE" sz="1200" dirty="0">
                        <a:solidFill>
                          <a:schemeClr val="bg1"/>
                        </a:solidFill>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endParaRPr lang="de-DE" sz="1200" dirty="0">
                        <a:solidFill>
                          <a:schemeClr val="bg1"/>
                        </a:solidFill>
                        <a:latin typeface="Arial" panose="020B0604020202020204" pitchFamily="34" charset="0"/>
                        <a:cs typeface="Arial" panose="020B0604020202020204" pitchFamily="34" charset="0"/>
                      </a:endParaRPr>
                    </a:p>
                  </a:txBody>
                  <a:tcPr anchor="ctr">
                    <a:solidFill>
                      <a:schemeClr val="bg1">
                        <a:lumMod val="95000"/>
                      </a:schemeClr>
                    </a:solidFill>
                  </a:tcPr>
                </a:tc>
                <a:extLst>
                  <a:ext uri="{0D108BD9-81ED-4DB2-BD59-A6C34878D82A}">
                    <a16:rowId xmlns:a16="http://schemas.microsoft.com/office/drawing/2014/main" val="10002"/>
                  </a:ext>
                </a:extLst>
              </a:tr>
              <a:tr h="288000">
                <a:tc>
                  <a:txBody>
                    <a:bodyPr/>
                    <a:lstStyle/>
                    <a:p>
                      <a:endParaRPr lang="de-DE" sz="1200" dirty="0">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endParaRPr lang="de-DE" sz="1200" dirty="0">
                        <a:latin typeface="Arial" panose="020B0604020202020204" pitchFamily="34" charset="0"/>
                        <a:cs typeface="Arial" panose="020B0604020202020204" pitchFamily="34" charset="0"/>
                      </a:endParaRPr>
                    </a:p>
                  </a:txBody>
                  <a:tcPr anchor="ctr">
                    <a:solidFill>
                      <a:schemeClr val="bg1">
                        <a:lumMod val="95000"/>
                      </a:schemeClr>
                    </a:solidFill>
                  </a:tcPr>
                </a:tc>
                <a:extLst>
                  <a:ext uri="{0D108BD9-81ED-4DB2-BD59-A6C34878D82A}">
                    <a16:rowId xmlns:a16="http://schemas.microsoft.com/office/drawing/2014/main" val="10003"/>
                  </a:ext>
                </a:extLst>
              </a:tr>
              <a:tr h="288000">
                <a:tc>
                  <a:txBody>
                    <a:bodyPr/>
                    <a:lstStyle/>
                    <a:p>
                      <a:endParaRPr lang="de-DE" sz="1200" dirty="0">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endParaRPr lang="de-DE" sz="1200" dirty="0">
                        <a:latin typeface="Arial" panose="020B0604020202020204" pitchFamily="34" charset="0"/>
                        <a:cs typeface="Arial" panose="020B0604020202020204" pitchFamily="34" charset="0"/>
                      </a:endParaRPr>
                    </a:p>
                  </a:txBody>
                  <a:tcPr anchor="ctr">
                    <a:solidFill>
                      <a:schemeClr val="bg1">
                        <a:lumMod val="95000"/>
                      </a:schemeClr>
                    </a:solidFill>
                  </a:tcPr>
                </a:tc>
                <a:extLst>
                  <a:ext uri="{0D108BD9-81ED-4DB2-BD59-A6C34878D82A}">
                    <a16:rowId xmlns:a16="http://schemas.microsoft.com/office/drawing/2014/main" val="877865748"/>
                  </a:ext>
                </a:extLst>
              </a:tr>
              <a:tr h="288000">
                <a:tc>
                  <a:txBody>
                    <a:bodyPr/>
                    <a:lstStyle/>
                    <a:p>
                      <a:endParaRPr lang="de-DE" sz="1200" dirty="0">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endParaRPr lang="de-DE" sz="1200" dirty="0">
                        <a:latin typeface="Arial" panose="020B0604020202020204" pitchFamily="34" charset="0"/>
                        <a:cs typeface="Arial" panose="020B0604020202020204" pitchFamily="34" charset="0"/>
                      </a:endParaRPr>
                    </a:p>
                  </a:txBody>
                  <a:tcPr anchor="ctr">
                    <a:solidFill>
                      <a:schemeClr val="bg1">
                        <a:lumMod val="95000"/>
                      </a:schemeClr>
                    </a:solidFill>
                  </a:tcPr>
                </a:tc>
                <a:extLst>
                  <a:ext uri="{0D108BD9-81ED-4DB2-BD59-A6C34878D82A}">
                    <a16:rowId xmlns:a16="http://schemas.microsoft.com/office/drawing/2014/main" val="1102111099"/>
                  </a:ext>
                </a:extLst>
              </a:tr>
              <a:tr h="288000">
                <a:tc>
                  <a:txBody>
                    <a:bodyPr/>
                    <a:lstStyle/>
                    <a:p>
                      <a:endParaRPr lang="de-DE" sz="1200" dirty="0">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endParaRPr lang="de-DE" sz="1200" dirty="0">
                        <a:latin typeface="Arial" panose="020B0604020202020204" pitchFamily="34" charset="0"/>
                        <a:cs typeface="Arial" panose="020B0604020202020204" pitchFamily="34" charset="0"/>
                      </a:endParaRPr>
                    </a:p>
                  </a:txBody>
                  <a:tcPr anchor="ctr">
                    <a:solidFill>
                      <a:schemeClr val="bg1">
                        <a:lumMod val="95000"/>
                      </a:schemeClr>
                    </a:solidFill>
                  </a:tcPr>
                </a:tc>
                <a:extLst>
                  <a:ext uri="{0D108BD9-81ED-4DB2-BD59-A6C34878D82A}">
                    <a16:rowId xmlns:a16="http://schemas.microsoft.com/office/drawing/2014/main" val="2845630273"/>
                  </a:ext>
                </a:extLst>
              </a:tr>
              <a:tr h="288000">
                <a:tc>
                  <a:txBody>
                    <a:bodyPr/>
                    <a:lstStyle/>
                    <a:p>
                      <a:endParaRPr lang="de-DE" sz="1200" dirty="0">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endParaRPr lang="de-DE" sz="1200" dirty="0">
                        <a:latin typeface="Arial" panose="020B0604020202020204" pitchFamily="34" charset="0"/>
                        <a:cs typeface="Arial" panose="020B0604020202020204" pitchFamily="34" charset="0"/>
                      </a:endParaRPr>
                    </a:p>
                  </a:txBody>
                  <a:tcPr anchor="ctr">
                    <a:solidFill>
                      <a:schemeClr val="bg1">
                        <a:lumMod val="95000"/>
                      </a:schemeClr>
                    </a:solidFill>
                  </a:tcPr>
                </a:tc>
                <a:extLst>
                  <a:ext uri="{0D108BD9-81ED-4DB2-BD59-A6C34878D82A}">
                    <a16:rowId xmlns:a16="http://schemas.microsoft.com/office/drawing/2014/main" val="373941631"/>
                  </a:ext>
                </a:extLst>
              </a:tr>
            </a:tbl>
          </a:graphicData>
        </a:graphic>
      </p:graphicFrame>
      <p:sp>
        <p:nvSpPr>
          <p:cNvPr id="8" name="Untertitel 7"/>
          <p:cNvSpPr>
            <a:spLocks noGrp="1"/>
          </p:cNvSpPr>
          <p:nvPr>
            <p:ph type="subTitle" idx="1"/>
          </p:nvPr>
        </p:nvSpPr>
        <p:spPr>
          <a:xfrm>
            <a:off x="1739514" y="2141802"/>
            <a:ext cx="8712968" cy="369936"/>
          </a:xfrm>
          <a:solidFill>
            <a:schemeClr val="bg1">
              <a:lumMod val="85000"/>
            </a:schemeClr>
          </a:solidFill>
        </p:spPr>
        <p:txBody>
          <a:bodyPr anchor="ctr">
            <a:normAutofit fontScale="92500" lnSpcReduction="10000"/>
          </a:bodyPr>
          <a:lstStyle/>
          <a:p>
            <a:pPr algn="just">
              <a:lnSpc>
                <a:spcPct val="100000"/>
              </a:lnSpc>
            </a:pPr>
            <a:r>
              <a:rPr lang="en-US" sz="1050" dirty="0">
                <a:latin typeface="Arial" panose="020B0604020202020204" pitchFamily="34" charset="0"/>
                <a:cs typeface="Arial" panose="020B0604020202020204" pitchFamily="34" charset="0"/>
              </a:rPr>
              <a:t>As a speaker, I certify that there are </a:t>
            </a:r>
            <a:r>
              <a:rPr lang="en-US" sz="1050" b="1" dirty="0">
                <a:latin typeface="Arial" panose="020B0604020202020204" pitchFamily="34" charset="0"/>
                <a:cs typeface="Arial" panose="020B0604020202020204" pitchFamily="34" charset="0"/>
              </a:rPr>
              <a:t>no conflicts </a:t>
            </a:r>
            <a:r>
              <a:rPr lang="en-US" sz="1050" dirty="0">
                <a:latin typeface="Arial" panose="020B0604020202020204" pitchFamily="34" charset="0"/>
                <a:cs typeface="Arial" panose="020B0604020202020204" pitchFamily="34" charset="0"/>
              </a:rPr>
              <a:t>of interest with regard to the content of the following lecture that arise from an employment relationship, consulting work or donations for research projects, lectures or other activities.</a:t>
            </a:r>
            <a:endParaRPr lang="de-DE" sz="1050" dirty="0">
              <a:latin typeface="Arial" panose="020B0604020202020204" pitchFamily="34" charset="0"/>
              <a:cs typeface="Arial" panose="020B0604020202020204" pitchFamily="34" charset="0"/>
            </a:endParaRPr>
          </a:p>
        </p:txBody>
      </p:sp>
      <p:sp>
        <p:nvSpPr>
          <p:cNvPr id="4" name="Flussdiagramm: Verbinder 3"/>
          <p:cNvSpPr>
            <a:spLocks noChangeAspect="1"/>
          </p:cNvSpPr>
          <p:nvPr/>
        </p:nvSpPr>
        <p:spPr>
          <a:xfrm>
            <a:off x="1288203" y="2184348"/>
            <a:ext cx="298409" cy="284844"/>
          </a:xfrm>
          <a:prstGeom prst="flowChartConnec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rgbClr val="C00000"/>
              </a:solidFill>
            </a:endParaRPr>
          </a:p>
        </p:txBody>
      </p:sp>
      <p:sp>
        <p:nvSpPr>
          <p:cNvPr id="12" name="Flussdiagramm: Verbinder 11"/>
          <p:cNvSpPr>
            <a:spLocks noChangeAspect="1"/>
          </p:cNvSpPr>
          <p:nvPr/>
        </p:nvSpPr>
        <p:spPr>
          <a:xfrm>
            <a:off x="1288204" y="2911298"/>
            <a:ext cx="298409" cy="284844"/>
          </a:xfrm>
          <a:prstGeom prst="flowChartConnec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rgbClr val="C00000"/>
              </a:solidFill>
            </a:endParaRPr>
          </a:p>
        </p:txBody>
      </p:sp>
      <p:sp>
        <p:nvSpPr>
          <p:cNvPr id="2" name="Rectangle 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000" b="0" i="0" u="none" strike="noStrike" cap="none" normalizeH="0" baseline="0">
                <a:ln>
                  <a:noFill/>
                </a:ln>
                <a:solidFill>
                  <a:schemeClr val="tx1"/>
                </a:solidFill>
                <a:effectLst/>
                <a:latin typeface="Arial Unicode MS"/>
              </a:rPr>
              <a:t>The content of the following lecture is the result of an effort to achieve the greatest possible objectivity and independence. As a speaker, I would like to point out that there are personal connections to companies whose products are of interest in the context of the following lecture. These are the following companies and connections:</a:t>
            </a:r>
            <a:endParaRPr kumimoji="0" lang="de-DE" altLang="de-DE" sz="6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524894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249</Words>
  <Application>Microsoft Office PowerPoint</Application>
  <PresentationFormat>Breitbild</PresentationFormat>
  <Paragraphs>8</Paragraphs>
  <Slides>1</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vt:i4>
      </vt:variant>
    </vt:vector>
  </HeadingPairs>
  <TitlesOfParts>
    <vt:vector size="6" baseType="lpstr">
      <vt:lpstr>Arial</vt:lpstr>
      <vt:lpstr>Arial Unicode MS</vt:lpstr>
      <vt:lpstr>Calibri</vt:lpstr>
      <vt:lpstr>Calibri Light</vt:lpstr>
      <vt:lpstr>Office Theme</vt:lpstr>
      <vt:lpstr>Declaration of financial and non-financial interests</vt:lpstr>
    </vt:vector>
  </TitlesOfParts>
  <Company>AEKWL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Darlegung potentieller Interessenkonflikte</dc:title>
  <dc:creator>Carmen Marksteiner;Denise Schuler</dc:creator>
  <cp:lastModifiedBy>Carmen Marksteiner</cp:lastModifiedBy>
  <cp:revision>30</cp:revision>
  <cp:lastPrinted>2015-07-17T08:16:56Z</cp:lastPrinted>
  <dcterms:created xsi:type="dcterms:W3CDTF">2015-07-14T05:50:29Z</dcterms:created>
  <dcterms:modified xsi:type="dcterms:W3CDTF">2025-08-06T07:57:41Z</dcterms:modified>
</cp:coreProperties>
</file>